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10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27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8DA3C60-9C27-48B1-8A3B-64D8DCAAB34B}" type="datetimeFigureOut">
              <a:rPr lang="es-CO" smtClean="0"/>
              <a:t>24/11/2010</a:t>
            </a:fld>
            <a:endParaRPr lang="es-CO"/>
          </a:p>
        </p:txBody>
      </p:sp>
      <p:sp>
        <p:nvSpPr>
          <p:cNvPr id="17" name="16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CO"/>
          </a:p>
        </p:txBody>
      </p:sp>
      <p:sp>
        <p:nvSpPr>
          <p:cNvPr id="29" name="2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A499F05-BEA5-4A27-A3F6-6E0D31FF18BD}" type="slidenum">
              <a:rPr lang="es-CO" smtClean="0"/>
              <a:t>‹Nº›</a:t>
            </a:fld>
            <a:endParaRPr lang="es-CO"/>
          </a:p>
        </p:txBody>
      </p:sp>
      <p:sp>
        <p:nvSpPr>
          <p:cNvPr id="32" name="31 Rectángulo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38 Rectángulo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39 Rectángulo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40 Rectángulo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41 Rectángulo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7 Título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9" name="8 Subtítulo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56" name="55 Rectángulo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64 Rectángulo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65 Rectángulo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66 Rectángulo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8DA3C60-9C27-48B1-8A3B-64D8DCAAB34B}" type="datetimeFigureOut">
              <a:rPr lang="es-CO" smtClean="0"/>
              <a:t>24/11/2010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A499F05-BEA5-4A27-A3F6-6E0D31FF18BD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8DA3C60-9C27-48B1-8A3B-64D8DCAAB34B}" type="datetimeFigureOut">
              <a:rPr lang="es-CO" smtClean="0"/>
              <a:t>24/11/2010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A499F05-BEA5-4A27-A3F6-6E0D31FF18BD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8DA3C60-9C27-48B1-8A3B-64D8DCAAB34B}" type="datetimeFigureOut">
              <a:rPr lang="es-CO" smtClean="0"/>
              <a:t>24/11/2010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A499F05-BEA5-4A27-A3F6-6E0D31FF18BD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13 Forma libre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14 Forma libre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12 Forma libre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15 Forma libre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16 Forma libre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17 Forma libre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18 Forma libre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19 Forma libre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20 Forma libre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21 Forma libre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22 Forma libre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23 Forma libre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24 Forma libre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25 Forma libre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26 Forma libre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8DA3C60-9C27-48B1-8A3B-64D8DCAAB34B}" type="datetimeFigureOut">
              <a:rPr lang="es-CO" smtClean="0"/>
              <a:t>24/11/2010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A499F05-BEA5-4A27-A3F6-6E0D31FF18BD}" type="slidenum">
              <a:rPr lang="es-CO" smtClean="0"/>
              <a:t>‹Nº›</a:t>
            </a:fld>
            <a:endParaRPr lang="es-CO"/>
          </a:p>
        </p:txBody>
      </p:sp>
      <p:sp>
        <p:nvSpPr>
          <p:cNvPr id="7" name="6 Rectángulo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8" name="7 Rectángulo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8 Rectángulo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9 Rectángulo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10 Rectángulo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11 Rectángulo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8DA3C60-9C27-48B1-8A3B-64D8DCAAB34B}" type="datetimeFigureOut">
              <a:rPr lang="es-CO" smtClean="0"/>
              <a:t>24/11/2010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A499F05-BEA5-4A27-A3F6-6E0D31FF18BD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24 Rectángulo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8DA3C60-9C27-48B1-8A3B-64D8DCAAB34B}" type="datetimeFigureOut">
              <a:rPr lang="es-CO" smtClean="0"/>
              <a:t>24/11/2010</a:t>
            </a:fld>
            <a:endParaRPr lang="es-CO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CO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A499F05-BEA5-4A27-A3F6-6E0D31FF18BD}" type="slidenum">
              <a:rPr lang="es-CO" smtClean="0"/>
              <a:t>‹Nº›</a:t>
            </a:fld>
            <a:endParaRPr lang="es-CO"/>
          </a:p>
        </p:txBody>
      </p:sp>
      <p:sp>
        <p:nvSpPr>
          <p:cNvPr id="16" name="15 Rectángulo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16 Rectángulo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17 Rectángulo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18 Rectángulo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19 Rectángulo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20 Rectángulo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21 Rectángulo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28 Rectángulo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29 Rectángulo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8DA3C60-9C27-48B1-8A3B-64D8DCAAB34B}" type="datetimeFigureOut">
              <a:rPr lang="es-CO" smtClean="0"/>
              <a:t>24/11/2010</a:t>
            </a:fld>
            <a:endParaRPr lang="es-CO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CO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A499F05-BEA5-4A27-A3F6-6E0D31FF18BD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8DA3C60-9C27-48B1-8A3B-64D8DCAAB34B}" type="datetimeFigureOut">
              <a:rPr lang="es-CO" smtClean="0"/>
              <a:t>24/11/2010</a:t>
            </a:fld>
            <a:endParaRPr lang="es-CO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CO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A499F05-BEA5-4A27-A3F6-6E0D31FF18BD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8DA3C60-9C27-48B1-8A3B-64D8DCAAB34B}" type="datetimeFigureOut">
              <a:rPr lang="es-CO" smtClean="0"/>
              <a:t>24/11/2010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A499F05-BEA5-4A27-A3F6-6E0D31FF18BD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Rectángulo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8 Conector recto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9 Grupo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14 Conector recto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15 Conector recto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16 Conector recto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1 Título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s-ES" smtClean="0"/>
              <a:t>Haga clic en el icono para agregar una imagen</a:t>
            </a:r>
            <a:endParaRPr kumimoji="0"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grpSp>
        <p:nvGrpSpPr>
          <p:cNvPr id="14" name="13 Grupo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10 Conector recto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11 Conector recto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12 Conector recto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17 Grupo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18 Conector recto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19 Conector recto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20 Conector recto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C8DA3C60-9C27-48B1-8A3B-64D8DCAAB34B}" type="datetimeFigureOut">
              <a:rPr lang="es-CO" smtClean="0"/>
              <a:t>24/11/2010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8A499F05-BEA5-4A27-A3F6-6E0D31FF18BD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Rectángulo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7 Rectángulo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8 Rectángulo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9 Rectángulo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10 Rectángulo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11 Rectángulo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14 Rectángulo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15 Rectángulo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16 Rectángulo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21 Marcador de título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3" name="12 Marcador de texto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4" name="13 Marcador de fecha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C8DA3C60-9C27-48B1-8A3B-64D8DCAAB34B}" type="datetimeFigureOut">
              <a:rPr lang="es-CO" smtClean="0"/>
              <a:t>24/11/2010</a:t>
            </a:fld>
            <a:endParaRPr lang="es-CO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es-CO"/>
          </a:p>
        </p:txBody>
      </p:sp>
      <p:sp>
        <p:nvSpPr>
          <p:cNvPr id="23" name="22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8A499F05-BEA5-4A27-A3F6-6E0D31FF18BD}" type="slidenum">
              <a:rPr lang="es-CO" smtClean="0"/>
              <a:t>‹Nº›</a:t>
            </a:fld>
            <a:endParaRPr lang="es-CO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s-CO" dirty="0" smtClean="0"/>
              <a:t>carga eficiente</a:t>
            </a:r>
            <a:endParaRPr lang="es-CO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914400" y="404664"/>
            <a:ext cx="7772400" cy="5950896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es-CO" dirty="0" smtClean="0"/>
              <a:t> </a:t>
            </a:r>
            <a:r>
              <a:rPr lang="es-CO" dirty="0" smtClean="0"/>
              <a:t>   Es </a:t>
            </a:r>
            <a:r>
              <a:rPr lang="es-CO" dirty="0" smtClean="0"/>
              <a:t>de las funciones de almacenamiento, transporte y manipulación que se produce entre los agentes de la cadena (proveedores, distribuidores, operadores de transporte/transportistas</a:t>
            </a:r>
            <a:r>
              <a:rPr lang="es-CO" dirty="0" smtClean="0"/>
              <a:t>).</a:t>
            </a:r>
          </a:p>
          <a:p>
            <a:pPr>
              <a:buNone/>
            </a:pPr>
            <a:r>
              <a:rPr lang="es-CO" dirty="0" smtClean="0"/>
              <a:t>    Es importante tener en cuenta:</a:t>
            </a:r>
          </a:p>
          <a:p>
            <a:r>
              <a:rPr lang="es-CO" dirty="0" smtClean="0"/>
              <a:t>Las dimensiones de la bases </a:t>
            </a:r>
            <a:r>
              <a:rPr lang="es-CO" dirty="0" smtClean="0"/>
              <a:t>el</a:t>
            </a:r>
            <a:r>
              <a:rPr lang="es-CO" dirty="0" smtClean="0"/>
              <a:t> </a:t>
            </a:r>
            <a:r>
              <a:rPr lang="es-CO" b="1" dirty="0" smtClean="0"/>
              <a:t>sistema </a:t>
            </a:r>
            <a:r>
              <a:rPr lang="es-CO" b="1" dirty="0" smtClean="0"/>
              <a:t>modular</a:t>
            </a:r>
            <a:endParaRPr lang="es-CO" dirty="0" smtClean="0"/>
          </a:p>
          <a:p>
            <a:r>
              <a:rPr lang="es-CO" dirty="0" smtClean="0"/>
              <a:t>Las alturas de las unidades de carga </a:t>
            </a:r>
            <a:r>
              <a:rPr lang="es-CO" dirty="0" smtClean="0"/>
              <a:t>paletizada</a:t>
            </a:r>
            <a:endParaRPr lang="es-CO" dirty="0" smtClean="0"/>
          </a:p>
          <a:p>
            <a:r>
              <a:rPr lang="es-CO" dirty="0" smtClean="0"/>
              <a:t>El peso máximo de las cargas </a:t>
            </a:r>
            <a:r>
              <a:rPr lang="es-CO" dirty="0" smtClean="0"/>
              <a:t>paletizada.</a:t>
            </a:r>
            <a:endParaRPr lang="es-CO" dirty="0" smtClean="0"/>
          </a:p>
          <a:p>
            <a:r>
              <a:rPr lang="es-CO" dirty="0" smtClean="0"/>
              <a:t>Especificaciones de los embalajes en los almacenes y el transporte.</a:t>
            </a:r>
          </a:p>
          <a:p>
            <a:r>
              <a:rPr lang="es-CO" dirty="0" smtClean="0"/>
              <a:t>La identificación del embalaje</a:t>
            </a:r>
          </a:p>
          <a:p>
            <a:pPr>
              <a:buNone/>
            </a:pPr>
            <a:endParaRPr lang="es-CO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914400" y="332656"/>
            <a:ext cx="7772400" cy="6022904"/>
          </a:xfrm>
        </p:spPr>
        <p:txBody>
          <a:bodyPr>
            <a:normAutofit fontScale="92500" lnSpcReduction="10000"/>
          </a:bodyPr>
          <a:lstStyle/>
          <a:p>
            <a:r>
              <a:rPr lang="es-CO" dirty="0" smtClean="0"/>
              <a:t>contribuyen a la consecución </a:t>
            </a:r>
            <a:r>
              <a:rPr lang="es-CO" dirty="0" smtClean="0"/>
              <a:t>del </a:t>
            </a:r>
            <a:r>
              <a:rPr lang="es-CO" dirty="0" smtClean="0"/>
              <a:t>objetivo de colocar de forma eficiente el producto en el lugar y cantidad </a:t>
            </a:r>
            <a:r>
              <a:rPr lang="es-CO" dirty="0" smtClean="0"/>
              <a:t>correcta. </a:t>
            </a:r>
            <a:r>
              <a:rPr lang="es-CO" dirty="0" smtClean="0"/>
              <a:t>Se recomiendan las siguientes alturas de unidades de carga </a:t>
            </a:r>
            <a:r>
              <a:rPr lang="es-CO" dirty="0" smtClean="0"/>
              <a:t>paletizada paleta </a:t>
            </a:r>
            <a:r>
              <a:rPr lang="es-CO" dirty="0" smtClean="0"/>
              <a:t>de</a:t>
            </a:r>
          </a:p>
          <a:p>
            <a:r>
              <a:rPr lang="es-CO" dirty="0" smtClean="0"/>
              <a:t>800 x 1.200 </a:t>
            </a:r>
            <a:r>
              <a:rPr lang="es-CO" dirty="0" smtClean="0"/>
              <a:t>mm </a:t>
            </a:r>
            <a:r>
              <a:rPr lang="es-CO" dirty="0" smtClean="0"/>
              <a:t>de productos de gran </a:t>
            </a:r>
            <a:r>
              <a:rPr lang="es-CO" dirty="0" smtClean="0"/>
              <a:t>consumo</a:t>
            </a:r>
          </a:p>
          <a:p>
            <a:r>
              <a:rPr lang="es-CO" dirty="0" smtClean="0"/>
              <a:t>como norma general los tres rangos siguientes de alturas máximas de las</a:t>
            </a:r>
          </a:p>
          <a:p>
            <a:r>
              <a:rPr lang="es-CO" dirty="0" smtClean="0"/>
              <a:t>unidades de carga: 1,15 metros, 1,45 metros, y 2 metros</a:t>
            </a:r>
            <a:r>
              <a:rPr lang="es-CO" dirty="0" smtClean="0"/>
              <a:t>.</a:t>
            </a:r>
          </a:p>
          <a:p>
            <a:r>
              <a:rPr lang="es-CO" dirty="0" smtClean="0"/>
              <a:t>Se recomiendan las siguientes alturas de unidades de carga </a:t>
            </a:r>
            <a:r>
              <a:rPr lang="es-CO" dirty="0" err="1" smtClean="0"/>
              <a:t>paletizadas</a:t>
            </a:r>
            <a:r>
              <a:rPr lang="es-CO" dirty="0" smtClean="0"/>
              <a:t> (paleta de</a:t>
            </a:r>
          </a:p>
          <a:p>
            <a:r>
              <a:rPr lang="es-CO" dirty="0" smtClean="0"/>
              <a:t>800 x 600 mm) de productos de alimentación y </a:t>
            </a:r>
            <a:r>
              <a:rPr lang="es-CO" dirty="0" smtClean="0"/>
              <a:t>droguería</a:t>
            </a:r>
            <a:endParaRPr lang="es-CO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s-CO" dirty="0" smtClean="0"/>
              <a:t>como norma general: altura máxima de 1,30 m. Excepción de aguas, refrescos,</a:t>
            </a:r>
          </a:p>
          <a:p>
            <a:r>
              <a:rPr lang="es-CO" dirty="0" smtClean="0"/>
              <a:t>leches, hasta altura máxima de 1,45 m</a:t>
            </a:r>
            <a:r>
              <a:rPr lang="es-CO" dirty="0" smtClean="0"/>
              <a:t>.</a:t>
            </a:r>
          </a:p>
          <a:p>
            <a:r>
              <a:rPr lang="es-CO" dirty="0" smtClean="0"/>
              <a:t>Peso de la unidad de carga</a:t>
            </a:r>
          </a:p>
          <a:p>
            <a:r>
              <a:rPr lang="es-CO" dirty="0" smtClean="0"/>
              <a:t>Se limita la carga máxima a 1.000 kg. por unidad de carga con paleta de 800</a:t>
            </a:r>
          </a:p>
          <a:p>
            <a:r>
              <a:rPr lang="es-CO" dirty="0" smtClean="0"/>
              <a:t>x 1.200 mm. y 500 kg. para unidad de carga con paleta de 800 x 600 mm</a:t>
            </a:r>
            <a:r>
              <a:rPr lang="es-CO" dirty="0" smtClean="0"/>
              <a:t>.</a:t>
            </a:r>
          </a:p>
          <a:p>
            <a:r>
              <a:rPr lang="es-CO" dirty="0" smtClean="0"/>
              <a:t>Norma ISO </a:t>
            </a:r>
            <a:r>
              <a:rPr lang="es-CO" dirty="0" smtClean="0"/>
              <a:t>4180 esta habla del  envase  embalaje y manipulación de los productos de la cadena distributiva que permite reducción de costo</a:t>
            </a:r>
            <a:endParaRPr lang="es-CO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CO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tro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Metro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43</TotalTime>
  <Words>225</Words>
  <Application>Microsoft Office PowerPoint</Application>
  <PresentationFormat>Presentación en pantalla (4:3)</PresentationFormat>
  <Paragraphs>20</Paragraphs>
  <Slides>5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5</vt:i4>
      </vt:variant>
    </vt:vector>
  </HeadingPairs>
  <TitlesOfParts>
    <vt:vector size="6" baseType="lpstr">
      <vt:lpstr>Metro</vt:lpstr>
      <vt:lpstr>carga eficiente</vt:lpstr>
      <vt:lpstr>Diapositiva 2</vt:lpstr>
      <vt:lpstr>Diapositiva 3</vt:lpstr>
      <vt:lpstr>Diapositiva 4</vt:lpstr>
      <vt:lpstr>Diapositiva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carga eficiente</dc:title>
  <dc:creator>sena</dc:creator>
  <cp:lastModifiedBy>sena</cp:lastModifiedBy>
  <cp:revision>1</cp:revision>
  <dcterms:created xsi:type="dcterms:W3CDTF">2010-11-25T00:28:20Z</dcterms:created>
  <dcterms:modified xsi:type="dcterms:W3CDTF">2010-11-25T01:11:32Z</dcterms:modified>
</cp:coreProperties>
</file>